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4" r:id="rId2"/>
  </p:sldMasterIdLst>
  <p:sldIdLst>
    <p:sldId id="256" r:id="rId3"/>
    <p:sldId id="257" r:id="rId4"/>
    <p:sldId id="263" r:id="rId5"/>
    <p:sldId id="258" r:id="rId6"/>
    <p:sldId id="260" r:id="rId7"/>
    <p:sldId id="259" r:id="rId8"/>
    <p:sldId id="262" r:id="rId9"/>
    <p:sldId id="261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080AC-C60D-4695-B305-1501005D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2/19/2022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6079-B8BA-462C-B4F8-F879949C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D9AAD-96F2-4C0C-A3CC-8F86850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09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29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6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4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EFC8-5458-40F8-A9D3-9E9F647C62CA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BEC1-F665-4B60-9DEA-8BCFB2753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89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080AC-C60D-4695-B305-1501005D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5D2152-08A9-004F-BE32-52A9C6BDFCA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6079-B8BA-462C-B4F8-F879949C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D9AAD-96F2-4C0C-A3CC-8F86850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1023CF-B329-E444-9BAC-9F50F1C24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840D5A3-01C4-4F03-BD08-00C91E548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97" y="622258"/>
            <a:ext cx="53625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36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8D82-6440-427D-B2A3-40E4C2EDF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5D2152-08A9-004F-BE32-52A9C6BDFCA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1023CF-B329-E444-9BAC-9F50F1C24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37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2/19/2022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342DD3-94F2-431A-BF2E-A4BEC5CD78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8785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E9BCB5A-9765-46B3-8024-522FDFBD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C7395B-BA29-4C79-BEEB-EE53CCFC26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950C3E-4668-4901-9878-0DF46FD8E602}"/>
              </a:ext>
            </a:extLst>
          </p:cNvPr>
          <p:cNvSpPr txBox="1">
            <a:spLocks/>
          </p:cNvSpPr>
          <p:nvPr/>
        </p:nvSpPr>
        <p:spPr>
          <a:xfrm>
            <a:off x="8890000" y="65087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8D82-6440-427D-B2A3-40E4C2EDF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2/19/2022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20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8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2329F-C0B9-4C53-B3BD-958D61308191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3319-D246-4B98-BE21-D12B298F3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6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2329F-C0B9-4C53-B3BD-958D61308191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3319-D246-4B98-BE21-D12B298F3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19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4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D2152-08A9-004F-BE32-52A9C6BDFCAD}" type="datetimeFigureOut">
              <a:rPr lang="en-US" smtClean="0"/>
              <a:pPr/>
              <a:t>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1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5" r:id="rId3"/>
    <p:sldLayoutId id="2147483663" r:id="rId4"/>
    <p:sldLayoutId id="2147483650" r:id="rId5"/>
    <p:sldLayoutId id="2147483667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88" r:id="rId13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6F5847-F0A8-49B4-BB74-E7C2C4E0DCC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A953CE-15C0-4679-8C7D-00D768EBDB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21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26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0867-BFF9-47B0-AE62-5C84E2C4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Another way to write the conditional statements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C1985-E1EA-4366-9415-977192BB7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554" y="1752601"/>
            <a:ext cx="5316245" cy="4525963"/>
          </a:xfrm>
        </p:spPr>
        <p:txBody>
          <a:bodyPr/>
          <a:lstStyle/>
          <a:p>
            <a:r>
              <a:rPr lang="en-US" dirty="0"/>
              <a:t>We can use the logical “or” operator.</a:t>
            </a:r>
          </a:p>
          <a:p>
            <a:r>
              <a:rPr lang="en-US" dirty="0"/>
              <a:t>Therefore, the if condition is true even though we entered weight greater than 10</a:t>
            </a:r>
            <a:endParaRPr lang="en-IN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53568774-87C2-4589-B6D8-BB195BDE5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920" y="2544144"/>
            <a:ext cx="6172200" cy="176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40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36543-CD6E-4424-80F2-80182B75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Shorthand notations for conditionals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70CDD-1683-4A09-BE56-F4DAD9D87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00495"/>
            <a:ext cx="10972800" cy="207942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The if, </a:t>
            </a:r>
            <a:r>
              <a:rPr lang="en-US" sz="2400" dirty="0" err="1"/>
              <a:t>elif</a:t>
            </a:r>
            <a:r>
              <a:rPr lang="en-US" sz="2400" dirty="0"/>
              <a:t>, else conditional statements written on the previous page can be rewritten in the following shorthand notation.</a:t>
            </a:r>
          </a:p>
          <a:p>
            <a:r>
              <a:rPr lang="en-US" sz="2400" dirty="0"/>
              <a:t>Also called as </a:t>
            </a:r>
            <a:r>
              <a:rPr lang="en-US" sz="2400" b="1" i="1" dirty="0"/>
              <a:t>Ternary operators </a:t>
            </a:r>
            <a:r>
              <a:rPr lang="en-US" sz="2400" dirty="0"/>
              <a:t>or </a:t>
            </a:r>
            <a:r>
              <a:rPr lang="en-US" sz="2400" b="1" i="1" dirty="0"/>
              <a:t>conditional expressions</a:t>
            </a:r>
          </a:p>
          <a:p>
            <a:r>
              <a:rPr lang="en-US" sz="2400" dirty="0"/>
              <a:t>The main advantage of using the Ternary operator is that all the logic is written as a single line of code. </a:t>
            </a:r>
          </a:p>
          <a:p>
            <a:pPr lvl="1"/>
            <a:r>
              <a:rPr lang="en-US" sz="2000" dirty="0"/>
              <a:t>Better code manageability, maintainability and readability (though it is subjective) </a:t>
            </a:r>
            <a:endParaRPr lang="en-IN" sz="2000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86157C08-C49F-4541-9EA2-C6C71B726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864006"/>
            <a:ext cx="12128261" cy="131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3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179E9-B118-4E23-87B3-6A7B108E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624" y="199748"/>
            <a:ext cx="10972800" cy="74481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Nested conditional statements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BA1D1-6A89-4202-BDA7-029F3614B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2655" y="972104"/>
            <a:ext cx="4986689" cy="5088213"/>
          </a:xfrm>
        </p:spPr>
        <p:txBody>
          <a:bodyPr>
            <a:normAutofit/>
          </a:bodyPr>
          <a:lstStyle/>
          <a:p>
            <a:r>
              <a:rPr lang="en-US" sz="2400" dirty="0"/>
              <a:t>The code in lines 27-44 demonstrates the use of nested conditional statements.</a:t>
            </a:r>
          </a:p>
          <a:p>
            <a:r>
              <a:rPr lang="en-US" sz="2400" dirty="0"/>
              <a:t>If……Else conditional statements can be embedded inside if…</a:t>
            </a:r>
            <a:r>
              <a:rPr lang="en-US" sz="2400" dirty="0" err="1"/>
              <a:t>elif</a:t>
            </a:r>
            <a:r>
              <a:rPr lang="en-US" sz="2400" dirty="0"/>
              <a:t>…else statements.</a:t>
            </a:r>
          </a:p>
          <a:p>
            <a:r>
              <a:rPr lang="en-US" sz="2400" dirty="0"/>
              <a:t>The code can be further enhanced by using “Ternary operators”</a:t>
            </a:r>
            <a:endParaRPr lang="en-IN" sz="2400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D677D5CC-ABA7-42C9-86D5-B954470A7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650" y="1578770"/>
            <a:ext cx="6893005" cy="43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3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64AB-8F31-435A-BD7F-FA8F6391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 1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A0B62-CF9F-4AAD-A7D1-F8DCF968A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nested conditional statements shown in the previous slide can be represented by using the “Ternary operators”</a:t>
            </a:r>
          </a:p>
          <a:p>
            <a:r>
              <a:rPr lang="en-US" dirty="0"/>
              <a:t>Enhance the code shown in the previous slide and demonstrate the use of “Ternary operator”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4028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70E7-5890-443C-B623-CF58F8002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 1</a:t>
            </a:r>
            <a:endParaRPr lang="en-IN" b="1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413FAEDA-2276-4248-88F0-C74EC0D2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6959" y="2212135"/>
            <a:ext cx="11938082" cy="243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59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631731-06DA-4B74-9D99-527B2280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Loops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300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60AEA1-CAF7-44C2-ABA3-008BD0B2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4FFE42-6860-49CC-B275-D53FBB4DC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loop is used to iterate over a sequence</a:t>
            </a:r>
          </a:p>
          <a:p>
            <a:pPr lvl="1"/>
            <a:r>
              <a:rPr lang="en-US" dirty="0"/>
              <a:t>A list, a dictionary, a set, a tuple or a string</a:t>
            </a:r>
          </a:p>
          <a:p>
            <a:r>
              <a:rPr lang="en-US" dirty="0"/>
              <a:t>Less like a for loop in programming languages like C, C++ but </a:t>
            </a:r>
          </a:p>
          <a:p>
            <a:pPr lvl="1"/>
            <a:r>
              <a:rPr lang="en-US" dirty="0"/>
              <a:t>More like an </a:t>
            </a:r>
            <a:r>
              <a:rPr lang="en-US" b="1" i="1" dirty="0"/>
              <a:t>iterator method </a:t>
            </a:r>
            <a:r>
              <a:rPr lang="en-US" dirty="0"/>
              <a:t>found in other Object Oriented Programming languages.</a:t>
            </a:r>
          </a:p>
          <a:p>
            <a:r>
              <a:rPr lang="en-US" dirty="0"/>
              <a:t>We can execute a set of statements once for each item in the sequence.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6314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32CB0-FC0C-4A25-8FE8-15307D9D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87" y="208719"/>
            <a:ext cx="10972800" cy="637054"/>
          </a:xfrm>
        </p:spPr>
        <p:txBody>
          <a:bodyPr>
            <a:normAutofit fontScale="90000"/>
          </a:bodyPr>
          <a:lstStyle/>
          <a:p>
            <a:r>
              <a:rPr lang="en-US" dirty="0"/>
              <a:t>Loop examples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2A422-A8BA-48D3-87B8-7F150941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06" y="985392"/>
            <a:ext cx="9745735" cy="502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69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303D-60F5-421A-8A39-8542C95F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examples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3E624-93B0-4A5E-BDD5-097A24EB5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913" y="1329988"/>
            <a:ext cx="4685691" cy="453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C4096-B3A9-4F8A-B0E9-DAB491A2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677" y="1302242"/>
            <a:ext cx="4049415" cy="456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4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918D6-46CE-4258-900E-C5DE33A1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8DD6C-F9FE-4D53-BDAF-102C4E044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719" y="1344228"/>
            <a:ext cx="9846815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Conditional statements</a:t>
            </a:r>
          </a:p>
          <a:p>
            <a:pPr lvl="1"/>
            <a:r>
              <a:rPr lang="en-US" dirty="0"/>
              <a:t>Use of Boolean operators</a:t>
            </a:r>
          </a:p>
          <a:p>
            <a:pPr lvl="1"/>
            <a:r>
              <a:rPr lang="en-US" dirty="0"/>
              <a:t>Shorthand notations if, </a:t>
            </a:r>
            <a:r>
              <a:rPr lang="en-US" dirty="0" err="1"/>
              <a:t>elif</a:t>
            </a:r>
            <a:r>
              <a:rPr lang="en-US" dirty="0"/>
              <a:t>, else</a:t>
            </a:r>
          </a:p>
          <a:p>
            <a:pPr lvl="2"/>
            <a:r>
              <a:rPr lang="en-US" dirty="0"/>
              <a:t>Ternary operators</a:t>
            </a:r>
          </a:p>
          <a:p>
            <a:r>
              <a:rPr lang="en-US" dirty="0"/>
              <a:t>For loops</a:t>
            </a:r>
          </a:p>
          <a:p>
            <a:pPr lvl="1"/>
            <a:r>
              <a:rPr lang="en-US" dirty="0"/>
              <a:t>Break</a:t>
            </a:r>
          </a:p>
          <a:p>
            <a:pPr lvl="1"/>
            <a:r>
              <a:rPr lang="en-US" dirty="0"/>
              <a:t>Continue </a:t>
            </a:r>
          </a:p>
          <a:p>
            <a:pPr lvl="1"/>
            <a:r>
              <a:rPr lang="en-US" dirty="0"/>
              <a:t>Range</a:t>
            </a:r>
          </a:p>
          <a:p>
            <a:r>
              <a:rPr lang="en-US" dirty="0"/>
              <a:t>While loops</a:t>
            </a:r>
          </a:p>
          <a:p>
            <a:pPr lvl="1"/>
            <a:r>
              <a:rPr lang="en-US" dirty="0"/>
              <a:t>Break</a:t>
            </a:r>
          </a:p>
          <a:p>
            <a:pPr lvl="1"/>
            <a:r>
              <a:rPr lang="en-US" dirty="0"/>
              <a:t>Continue </a:t>
            </a:r>
          </a:p>
          <a:p>
            <a:r>
              <a:rPr lang="en-US" dirty="0"/>
              <a:t>Program development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5056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9410C2-5CF8-4FEA-B9A2-E5BE8397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Conditional Statements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3213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2578-9916-4C63-9CE7-A62C82865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Logical operators from mathematics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8D614-8A46-48E2-A9F8-6E9911143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6252" y="1642369"/>
            <a:ext cx="9266808" cy="380169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EQUALS</a:t>
            </a:r>
          </a:p>
          <a:p>
            <a:pPr lvl="1"/>
            <a:r>
              <a:rPr lang="en-US" dirty="0"/>
              <a:t>a == b</a:t>
            </a:r>
          </a:p>
          <a:p>
            <a:r>
              <a:rPr lang="en-US" dirty="0"/>
              <a:t>NOT EQUALS</a:t>
            </a:r>
          </a:p>
          <a:p>
            <a:pPr lvl="1"/>
            <a:r>
              <a:rPr lang="en-US" dirty="0"/>
              <a:t>a != b</a:t>
            </a:r>
          </a:p>
          <a:p>
            <a:r>
              <a:rPr lang="en-US" dirty="0"/>
              <a:t>LESS THAN</a:t>
            </a:r>
          </a:p>
          <a:p>
            <a:pPr lvl="1"/>
            <a:r>
              <a:rPr lang="en-US" dirty="0"/>
              <a:t>a &lt; b</a:t>
            </a:r>
          </a:p>
          <a:p>
            <a:r>
              <a:rPr lang="en-US" dirty="0"/>
              <a:t>LESS THAN OR EQUALS</a:t>
            </a:r>
          </a:p>
          <a:p>
            <a:pPr lvl="1"/>
            <a:r>
              <a:rPr lang="en-US" dirty="0"/>
              <a:t>a &lt;= b</a:t>
            </a:r>
          </a:p>
          <a:p>
            <a:r>
              <a:rPr lang="en-US" dirty="0"/>
              <a:t>GREATER THAN</a:t>
            </a:r>
          </a:p>
          <a:p>
            <a:pPr lvl="1"/>
            <a:r>
              <a:rPr lang="en-US" dirty="0"/>
              <a:t>a &gt; b</a:t>
            </a:r>
          </a:p>
          <a:p>
            <a:r>
              <a:rPr lang="en-US" dirty="0"/>
              <a:t>GREATER THAN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752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851CD8-3E97-4B4D-96AD-898AB81C0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941" y="326268"/>
            <a:ext cx="4200632" cy="279867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60BD18-2FBC-4159-9DF7-8072885E8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6908307" cy="1143000"/>
          </a:xfrm>
        </p:spPr>
        <p:txBody>
          <a:bodyPr/>
          <a:lstStyle/>
          <a:p>
            <a:r>
              <a:rPr lang="en-US" b="1" dirty="0"/>
              <a:t>Use case: Sort the boxes</a:t>
            </a:r>
            <a:endParaRPr lang="en-IN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F87CB3-004A-444D-B174-B2ED2C584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52601"/>
            <a:ext cx="6908307" cy="4525963"/>
          </a:xfrm>
        </p:spPr>
        <p:txBody>
          <a:bodyPr/>
          <a:lstStyle/>
          <a:p>
            <a:r>
              <a:rPr lang="en-US" dirty="0"/>
              <a:t>Suppose we have some boxes of different colors and weights</a:t>
            </a:r>
          </a:p>
          <a:p>
            <a:r>
              <a:rPr lang="en-US" dirty="0"/>
              <a:t>We want to identify and sort these boxes.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2410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22B0-7A87-447C-8E01-CED8B6CE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of logical conditions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A4AC4-057F-4064-B575-66EAA9155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logical operators can be used in several ways </a:t>
            </a:r>
          </a:p>
          <a:p>
            <a:pPr lvl="1"/>
            <a:r>
              <a:rPr lang="en-US" dirty="0"/>
              <a:t>Most commonly they are used in </a:t>
            </a:r>
            <a:r>
              <a:rPr lang="en-US" b="1" u="sng" dirty="0"/>
              <a:t>conditional statements </a:t>
            </a:r>
            <a:r>
              <a:rPr lang="en-US" dirty="0"/>
              <a:t>and </a:t>
            </a:r>
            <a:r>
              <a:rPr lang="en-US" b="1" u="sng" dirty="0"/>
              <a:t>loops.</a:t>
            </a:r>
          </a:p>
          <a:p>
            <a:r>
              <a:rPr lang="en-US" i="1" dirty="0"/>
              <a:t>Examples: In English</a:t>
            </a:r>
          </a:p>
          <a:p>
            <a:pPr lvl="1"/>
            <a:r>
              <a:rPr lang="en-US" b="1" i="1" dirty="0"/>
              <a:t>If</a:t>
            </a:r>
            <a:r>
              <a:rPr lang="en-US" i="1" dirty="0"/>
              <a:t> color of a box is red </a:t>
            </a:r>
            <a:r>
              <a:rPr lang="en-US" b="1" i="1" dirty="0"/>
              <a:t>AND</a:t>
            </a:r>
            <a:r>
              <a:rPr lang="en-US" i="1" dirty="0"/>
              <a:t> weight of box is greater than 10kg  </a:t>
            </a:r>
          </a:p>
          <a:p>
            <a:pPr lvl="2"/>
            <a:r>
              <a:rPr lang="en-US" i="1" dirty="0"/>
              <a:t>Then Do something…….</a:t>
            </a:r>
          </a:p>
          <a:p>
            <a:pPr lvl="1"/>
            <a:r>
              <a:rPr lang="en-US" b="1" i="1" dirty="0"/>
              <a:t>If</a:t>
            </a:r>
            <a:r>
              <a:rPr lang="en-US" i="1" dirty="0"/>
              <a:t> (color of box is blue </a:t>
            </a:r>
            <a:r>
              <a:rPr lang="en-US" b="1" i="1" dirty="0"/>
              <a:t>OR</a:t>
            </a:r>
            <a:r>
              <a:rPr lang="en-US" i="1" dirty="0"/>
              <a:t> weight of box is less than 50kg) </a:t>
            </a:r>
            <a:r>
              <a:rPr lang="en-US" b="1" i="1" dirty="0"/>
              <a:t>AND </a:t>
            </a:r>
            <a:r>
              <a:rPr lang="en-US" i="1" dirty="0"/>
              <a:t>(color of box is red </a:t>
            </a:r>
            <a:r>
              <a:rPr lang="en-US" b="1" i="1" dirty="0"/>
              <a:t>OR</a:t>
            </a:r>
            <a:r>
              <a:rPr lang="en-US" i="1" dirty="0"/>
              <a:t> weight of box is less than-equals to 10kg)</a:t>
            </a:r>
          </a:p>
          <a:p>
            <a:pPr lvl="2"/>
            <a:r>
              <a:rPr lang="en-US" i="1" dirty="0"/>
              <a:t>Then Do something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0955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FA188-0BD6-4B19-A107-4A4E75C9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of logical conditions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9E7B0-57D4-47FE-B723-6B1E3E50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i="1" dirty="0"/>
              <a:t>If</a:t>
            </a:r>
            <a:r>
              <a:rPr lang="en-US" i="1" dirty="0"/>
              <a:t> color of a box is red </a:t>
            </a:r>
            <a:r>
              <a:rPr lang="en-US" b="1" i="1" dirty="0"/>
              <a:t>AND</a:t>
            </a:r>
            <a:r>
              <a:rPr lang="en-US" i="1" dirty="0"/>
              <a:t> weight of box is less than-equal to 10kg </a:t>
            </a:r>
          </a:p>
          <a:p>
            <a:pPr lvl="2"/>
            <a:r>
              <a:rPr lang="en-US" i="1" dirty="0"/>
              <a:t>Then do something…</a:t>
            </a:r>
          </a:p>
          <a:p>
            <a:pPr lvl="1"/>
            <a:r>
              <a:rPr lang="en-US" b="1" i="1" dirty="0"/>
              <a:t>Else if </a:t>
            </a:r>
            <a:r>
              <a:rPr lang="en-US" i="1" dirty="0"/>
              <a:t>color of a box is blue </a:t>
            </a:r>
            <a:r>
              <a:rPr lang="en-US" b="1" i="1" dirty="0"/>
              <a:t>AND </a:t>
            </a:r>
            <a:r>
              <a:rPr lang="en-US" i="1" dirty="0"/>
              <a:t>weight of box is greater than 10kg</a:t>
            </a:r>
          </a:p>
          <a:p>
            <a:pPr lvl="2"/>
            <a:r>
              <a:rPr lang="en-US" i="1" dirty="0"/>
              <a:t>Then do something…</a:t>
            </a:r>
          </a:p>
          <a:p>
            <a:pPr lvl="1"/>
            <a:r>
              <a:rPr lang="en-US" b="1" i="1" dirty="0"/>
              <a:t>Else</a:t>
            </a:r>
          </a:p>
          <a:p>
            <a:pPr lvl="2"/>
            <a:r>
              <a:rPr lang="en-US" i="1" dirty="0"/>
              <a:t>Then do something…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2334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D2F32-F541-4367-B5A0-B951552E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71626"/>
            <a:ext cx="12191999" cy="1143000"/>
          </a:xfrm>
        </p:spPr>
        <p:txBody>
          <a:bodyPr>
            <a:normAutofit/>
          </a:bodyPr>
          <a:lstStyle/>
          <a:p>
            <a:r>
              <a:rPr lang="en-US" b="1" dirty="0"/>
              <a:t>Logical conditionals in Python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A1772-1E2E-4CE4-AE7C-3016DC613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183" y="2068461"/>
            <a:ext cx="5341290" cy="4076160"/>
          </a:xfrm>
        </p:spPr>
        <p:txBody>
          <a:bodyPr/>
          <a:lstStyle/>
          <a:p>
            <a:r>
              <a:rPr lang="en-US" sz="2800" dirty="0"/>
              <a:t>In the code we are defining two variables color and weight.</a:t>
            </a:r>
          </a:p>
          <a:p>
            <a:r>
              <a:rPr lang="en-US" sz="2800" dirty="0"/>
              <a:t>Both have been assigned some values (lines 2-3).</a:t>
            </a:r>
          </a:p>
          <a:p>
            <a:r>
              <a:rPr lang="en-US" sz="2800" dirty="0"/>
              <a:t>Conditional statements have been used in lines 5-10</a:t>
            </a:r>
            <a:r>
              <a:rPr lang="en-US" dirty="0"/>
              <a:t>. </a:t>
            </a:r>
            <a:endParaRPr lang="en-IN" dirty="0"/>
          </a:p>
        </p:txBody>
      </p:sp>
      <p:pic>
        <p:nvPicPr>
          <p:cNvPr id="5" name="Picture Placeholder 5" descr="● Loops.py - PythonSkillDev - Visual Studio Code">
            <a:extLst>
              <a:ext uri="{FF2B5EF4-FFF2-40B4-BE49-F238E27FC236}">
                <a16:creationId xmlns:a16="http://schemas.microsoft.com/office/drawing/2014/main" id="{75EFEA14-EA66-45DF-BC9E-46E57A371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549" y="2068461"/>
            <a:ext cx="6172200" cy="27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9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CDAB-5CC8-416F-9C34-68F47AB7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Observations from the code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31459-2561-4EAA-A333-02DB221B7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9678" y="1486271"/>
            <a:ext cx="532512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O1: We can observe that python works on indentations (</a:t>
            </a:r>
            <a:r>
              <a:rPr lang="en-US" sz="2400" b="1" i="1" dirty="0"/>
              <a:t>no use of brackets</a:t>
            </a:r>
            <a:r>
              <a:rPr lang="en-US" sz="2400" dirty="0"/>
              <a:t>) after if, </a:t>
            </a:r>
            <a:r>
              <a:rPr lang="en-US" sz="2400" dirty="0" err="1"/>
              <a:t>elif</a:t>
            </a:r>
            <a:r>
              <a:rPr lang="en-US" sz="2400" dirty="0"/>
              <a:t> and else statements.</a:t>
            </a:r>
          </a:p>
          <a:p>
            <a:r>
              <a:rPr lang="en-US" sz="2400" dirty="0"/>
              <a:t>O2: The logical operators used inside if and </a:t>
            </a:r>
            <a:r>
              <a:rPr lang="en-US" sz="2400" dirty="0" err="1"/>
              <a:t>elif</a:t>
            </a:r>
            <a:r>
              <a:rPr lang="en-US" sz="2400" dirty="0"/>
              <a:t> are returning </a:t>
            </a:r>
            <a:r>
              <a:rPr lang="en-US" sz="2400" b="1" i="1" dirty="0"/>
              <a:t>Boolean </a:t>
            </a:r>
            <a:r>
              <a:rPr lang="en-US" sz="2400" dirty="0"/>
              <a:t>(true or false) values.</a:t>
            </a:r>
          </a:p>
          <a:p>
            <a:r>
              <a:rPr lang="en-IN" sz="2400" dirty="0"/>
              <a:t>O3: logical “and” actually creates a </a:t>
            </a:r>
            <a:r>
              <a:rPr lang="en-IN" sz="2400" b="1" i="1" dirty="0"/>
              <a:t>very strict </a:t>
            </a:r>
            <a:r>
              <a:rPr lang="en-IN" sz="2400" dirty="0"/>
              <a:t>condition</a:t>
            </a:r>
          </a:p>
          <a:p>
            <a:pPr lvl="1"/>
            <a:r>
              <a:rPr lang="en-IN" sz="2000" dirty="0"/>
              <a:t>O3.1: Suppose we assign </a:t>
            </a:r>
            <a:r>
              <a:rPr lang="en-IN" sz="2000" b="1" dirty="0"/>
              <a:t>color</a:t>
            </a:r>
            <a:r>
              <a:rPr lang="en-IN" sz="2000" dirty="0"/>
              <a:t> value as Red but </a:t>
            </a:r>
            <a:r>
              <a:rPr lang="en-IN" sz="2000" b="1" dirty="0"/>
              <a:t>weight</a:t>
            </a:r>
            <a:r>
              <a:rPr lang="en-IN" sz="2000" dirty="0"/>
              <a:t> is assigned as 11</a:t>
            </a:r>
          </a:p>
          <a:p>
            <a:pPr lvl="1"/>
            <a:r>
              <a:rPr lang="en-IN" sz="2000" dirty="0"/>
              <a:t>Then the if and </a:t>
            </a:r>
            <a:r>
              <a:rPr lang="en-IN" sz="2000" dirty="0" err="1"/>
              <a:t>elif</a:t>
            </a:r>
            <a:r>
              <a:rPr lang="en-IN" sz="2000" dirty="0"/>
              <a:t> conditions </a:t>
            </a:r>
            <a:r>
              <a:rPr lang="en-IN" sz="2000" b="1" i="1" dirty="0"/>
              <a:t>will not be executed.</a:t>
            </a:r>
          </a:p>
          <a:p>
            <a:pPr lvl="1"/>
            <a:r>
              <a:rPr lang="en-IN" sz="2000" dirty="0"/>
              <a:t>Only else condition will be true in this scenario.</a:t>
            </a:r>
          </a:p>
        </p:txBody>
      </p:sp>
      <p:pic>
        <p:nvPicPr>
          <p:cNvPr id="4" name="Picture Placeholder 5" descr="● Loops.py - PythonSkillDev - Visual Studio Code">
            <a:extLst>
              <a:ext uri="{FF2B5EF4-FFF2-40B4-BE49-F238E27FC236}">
                <a16:creationId xmlns:a16="http://schemas.microsoft.com/office/drawing/2014/main" id="{8CB755AF-17BE-412A-9DC8-BD20B21B5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549" y="2068461"/>
            <a:ext cx="6172200" cy="27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7464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C87B4D06-E61D-436A-844B-A59EA6AE8982}" vid="{BB6EAE7D-0F6F-41B1-A6F3-E9365CFF3D6D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Lat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135</TotalTime>
  <Words>607</Words>
  <Application>Microsoft Office PowerPoint</Application>
  <PresentationFormat>Widescreen</PresentationFormat>
  <Paragraphs>80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Lato</vt:lpstr>
      <vt:lpstr>Theme1</vt:lpstr>
      <vt:lpstr>1_Office Theme</vt:lpstr>
      <vt:lpstr>PowerPoint Presentation</vt:lpstr>
      <vt:lpstr>Agenda</vt:lpstr>
      <vt:lpstr>Conditional Statements</vt:lpstr>
      <vt:lpstr>Logical operators from mathematics</vt:lpstr>
      <vt:lpstr>Use case: Sort the boxes</vt:lpstr>
      <vt:lpstr>Use of logical conditions</vt:lpstr>
      <vt:lpstr>Use of logical conditions</vt:lpstr>
      <vt:lpstr>Logical conditionals in Python</vt:lpstr>
      <vt:lpstr>Observations from the code</vt:lpstr>
      <vt:lpstr>Another way to write the conditional statements</vt:lpstr>
      <vt:lpstr>Shorthand notations for conditionals</vt:lpstr>
      <vt:lpstr>Nested conditional statements</vt:lpstr>
      <vt:lpstr>Exercise 1</vt:lpstr>
      <vt:lpstr>Solution 1</vt:lpstr>
      <vt:lpstr>Loops</vt:lpstr>
      <vt:lpstr>Loops in Python</vt:lpstr>
      <vt:lpstr>Loop examples</vt:lpstr>
      <vt:lpstr>Loop 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chandan202.alive@hotmail.com</dc:creator>
  <cp:lastModifiedBy>chandan202.alive@hotmail.com</cp:lastModifiedBy>
  <cp:revision>74</cp:revision>
  <dcterms:created xsi:type="dcterms:W3CDTF">2022-02-19T08:54:39Z</dcterms:created>
  <dcterms:modified xsi:type="dcterms:W3CDTF">2022-02-19T12:08:13Z</dcterms:modified>
</cp:coreProperties>
</file>